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26"/>
  </p:notesMasterIdLst>
  <p:handoutMasterIdLst>
    <p:handoutMasterId r:id="rId27"/>
  </p:handoutMasterIdLst>
  <p:sldIdLst>
    <p:sldId id="256" r:id="rId3"/>
    <p:sldId id="261" r:id="rId4"/>
    <p:sldId id="260" r:id="rId5"/>
    <p:sldId id="285" r:id="rId6"/>
    <p:sldId id="286" r:id="rId7"/>
    <p:sldId id="268" r:id="rId8"/>
    <p:sldId id="273" r:id="rId9"/>
    <p:sldId id="287" r:id="rId10"/>
    <p:sldId id="262" r:id="rId11"/>
    <p:sldId id="269" r:id="rId12"/>
    <p:sldId id="298" r:id="rId13"/>
    <p:sldId id="272" r:id="rId14"/>
    <p:sldId id="299" r:id="rId15"/>
    <p:sldId id="271" r:id="rId16"/>
    <p:sldId id="266" r:id="rId17"/>
    <p:sldId id="297" r:id="rId18"/>
    <p:sldId id="304" r:id="rId19"/>
    <p:sldId id="293" r:id="rId20"/>
    <p:sldId id="301" r:id="rId21"/>
    <p:sldId id="303" r:id="rId22"/>
    <p:sldId id="291" r:id="rId23"/>
    <p:sldId id="296" r:id="rId24"/>
    <p:sldId id="30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yu Liu" initials="LL" lastIdx="1" clrIdx="0">
    <p:extLst>
      <p:ext uri="{19B8F6BF-5375-455C-9EA6-DF929625EA0E}">
        <p15:presenceInfo xmlns:p15="http://schemas.microsoft.com/office/powerpoint/2012/main" userId="3cff0f5b7d879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D6E"/>
    <a:srgbClr val="BB0000"/>
    <a:srgbClr val="C6EFFE"/>
    <a:srgbClr val="D77C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7" autoAdjust="0"/>
    <p:restoredTop sz="81551" autoAdjust="0"/>
  </p:normalViewPr>
  <p:slideViewPr>
    <p:cSldViewPr snapToGrid="0" snapToObjects="1">
      <p:cViewPr varScale="1">
        <p:scale>
          <a:sx n="93" d="100"/>
          <a:sy n="93" d="100"/>
        </p:scale>
        <p:origin x="212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3944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3/19/2020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3/19/2020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Hello everyone, my</a:t>
            </a:r>
            <a:r>
              <a:rPr lang="en-US" baseline="0" dirty="0"/>
              <a:t> name is Luyu Liu. Today I would like to see the measure the real-time information’s impact on public transit user’s waiting time using high-resolution real-time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891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05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0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15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1742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9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888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p:transition spd="slow" advClick="0" advTm="2000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  <p:transition spd="slow" advClick="0" advTm="2000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  <p:transition spd="slow" advClick="0" advTm="2000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3857"/>
            <a:ext cx="9144000" cy="6094144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B0000"/>
              </a:solidFill>
            </a:endParaRP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  <p:transition spd="slow" advClick="0" advTm="2000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 descr="add specific descript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7899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  <p:transition spd="slow" advClick="0" advTm="2000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 of photo" title="Add specific title of photo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 descr="add specific description 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noFill/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  <p:transition spd="slow" advClick="0" advTm="2000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" title="add specific titl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 descr="add specific descripton&#10;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p:transition spd="slow" advClick="0" advTm="2000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 descr="add specific description&#10;" title="add specific title"/>
          <p:cNvSpPr>
            <a:spLocks noGrp="1"/>
          </p:cNvSpPr>
          <p:nvPr>
            <p:ph idx="14"/>
          </p:nvPr>
        </p:nvSpPr>
        <p:spPr>
          <a:xfrm>
            <a:off x="1400403" y="1830387"/>
            <a:ext cx="6527582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ctr">
              <a:lnSpc>
                <a:spcPts val="3440"/>
              </a:lnSpc>
              <a:spcBef>
                <a:spcPts val="0"/>
              </a:spcBef>
              <a:defRPr>
                <a:solidFill>
                  <a:schemeClr val="bg1">
                    <a:lumMod val="7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p:transition spd="slow" advClick="0" advTm="20000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9460" y="6356350"/>
            <a:ext cx="21336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3/19/2020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4"/>
            <a:ext cx="9144000" cy="2962806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600201"/>
            <a:ext cx="6424083" cy="9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p:transition spd="slow" advClick="0" advTm="20000">
    <p:fade/>
  </p:transition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636D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p:transition spd="slow" advClick="0" advTm="20000">
    <p:fade/>
  </p:transition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244090" y="3111615"/>
            <a:ext cx="8738647" cy="82338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Does real-time transit information reduce waiting time? </a:t>
            </a:r>
          </a:p>
          <a:p>
            <a:r>
              <a:rPr lang="en-US" sz="2400" dirty="0"/>
              <a:t>Measuring Real-time Information’s Impact on Public Transit Trip Waiting Time Using High-resolution Real-time data</a:t>
            </a:r>
            <a:endParaRPr lang="en-US" sz="1600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413013" y="5066522"/>
            <a:ext cx="6400800" cy="14947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Luyu Liu, Harvey Miller</a:t>
            </a:r>
          </a:p>
        </p:txBody>
      </p:sp>
    </p:spTree>
    <p:extLst>
      <p:ext uri="{BB962C8B-B14F-4D97-AF65-F5344CB8AC3E}">
        <p14:creationId xmlns:p14="http://schemas.microsoft.com/office/powerpoint/2010/main" val="2284477403"/>
      </p:ext>
    </p:extLst>
  </p:cSld>
  <p:clrMapOvr>
    <a:masterClrMapping/>
  </p:clrMapOvr>
  <p:transition spd="slow" advClick="0" advTm="20000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09498" y="226503"/>
            <a:ext cx="3437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Greedy tactic</a:t>
            </a:r>
          </a:p>
        </p:txBody>
      </p:sp>
      <p:pic>
        <p:nvPicPr>
          <p:cNvPr id="9220" name="Picture 4" descr="http://freegifmaker.me/video/15546753683141345.gif">
            <a:extLst>
              <a:ext uri="{FF2B5EF4-FFF2-40B4-BE49-F238E27FC236}">
                <a16:creationId xmlns:a16="http://schemas.microsoft.com/office/drawing/2014/main" id="{00AC0E77-AB0A-4272-99E8-123BFDD19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716"/>
            <a:ext cx="5256267" cy="2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2" y="0"/>
            <a:ext cx="333451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754840"/>
      </p:ext>
    </p:extLst>
  </p:cSld>
  <p:clrMapOvr>
    <a:masterClrMapping/>
  </p:clrMapOvr>
  <p:transition spd="slow" advClick="0" advTm="20000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09498" y="226503"/>
            <a:ext cx="343715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Greedy tactic</a:t>
            </a:r>
          </a:p>
        </p:txBody>
      </p:sp>
      <p:pic>
        <p:nvPicPr>
          <p:cNvPr id="9220" name="Picture 4" descr="http://freegifmaker.me/video/15546753683141345.gif">
            <a:extLst>
              <a:ext uri="{FF2B5EF4-FFF2-40B4-BE49-F238E27FC236}">
                <a16:creationId xmlns:a16="http://schemas.microsoft.com/office/drawing/2014/main" id="{00AC0E77-AB0A-4272-99E8-123BFDD192D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6716"/>
            <a:ext cx="5256267" cy="295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82" y="0"/>
            <a:ext cx="3334512" cy="6858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185482"/>
      </p:ext>
    </p:extLst>
  </p:cSld>
  <p:clrMapOvr>
    <a:masterClrMapping/>
  </p:clrMapOvr>
  <p:transition spd="slow" advClick="0" advTm="20000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97663" y="203392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Prudent tactic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0"/>
            <a:ext cx="333632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woman formul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1129451"/>
            <a:ext cx="5342118" cy="34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6886" y="5643860"/>
            <a:ext cx="505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Leave a 5 minutes time buffer!</a:t>
            </a:r>
          </a:p>
        </p:txBody>
      </p:sp>
    </p:spTree>
    <p:extLst>
      <p:ext uri="{BB962C8B-B14F-4D97-AF65-F5344CB8AC3E}">
        <p14:creationId xmlns:p14="http://schemas.microsoft.com/office/powerpoint/2010/main" val="564059470"/>
      </p:ext>
    </p:extLst>
  </p:cSld>
  <p:clrMapOvr>
    <a:masterClrMapping/>
  </p:clrMapOvr>
  <p:transition spd="slow" advClick="0" advTm="20000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397663" y="203392"/>
            <a:ext cx="36054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Prudent tactic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676" y="0"/>
            <a:ext cx="3336324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6051727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8192317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woman formula me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13" y="1129451"/>
            <a:ext cx="5342118" cy="349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66886" y="5643860"/>
            <a:ext cx="50597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Leave a 5 minutes time buffer!</a:t>
            </a:r>
          </a:p>
        </p:txBody>
      </p:sp>
    </p:spTree>
    <p:extLst>
      <p:ext uri="{BB962C8B-B14F-4D97-AF65-F5344CB8AC3E}">
        <p14:creationId xmlns:p14="http://schemas.microsoft.com/office/powerpoint/2010/main" val="3600811151"/>
      </p:ext>
    </p:extLst>
  </p:cSld>
  <p:clrMapOvr>
    <a:masterClrMapping/>
  </p:clrMapOvr>
  <p:transition spd="slow" advClick="0" advTm="20000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756966" y="184152"/>
            <a:ext cx="56300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Optimal prudent tactic</a:t>
            </a:r>
          </a:p>
        </p:txBody>
      </p:sp>
      <p:pic>
        <p:nvPicPr>
          <p:cNvPr id="10242" name="Picture 2" descr="Related image">
            <a:extLst>
              <a:ext uri="{FF2B5EF4-FFF2-40B4-BE49-F238E27FC236}">
                <a16:creationId xmlns:a16="http://schemas.microsoft.com/office/drawing/2014/main" id="{F40D38CE-F2C0-4004-9159-3777AA17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mage result for cell phone back">
            <a:extLst>
              <a:ext uri="{FF2B5EF4-FFF2-40B4-BE49-F238E27FC236}">
                <a16:creationId xmlns:a16="http://schemas.microsoft.com/office/drawing/2014/main" id="{16EC4D82-CF23-4AAB-A338-CCCF5B5BF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15" t="4281" r="28960" b="7279"/>
          <a:stretch/>
        </p:blipFill>
        <p:spPr bwMode="auto">
          <a:xfrm rot="20444858">
            <a:off x="3234009" y="2468207"/>
            <a:ext cx="646504" cy="13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088041"/>
      </p:ext>
    </p:extLst>
  </p:cSld>
  <p:clrMapOvr>
    <a:masterClrMapping/>
  </p:clrMapOvr>
  <p:transition spd="slow" advClick="0" advTm="20000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 a well-optimized time buffer before the app’s suggested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246697" y="127485"/>
            <a:ext cx="28601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+mj-lt"/>
                <a:ea typeface="等线" panose="02010600030101010101" pitchFamily="2" charset="-122"/>
              </a:rPr>
              <a:t>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prudent tactic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at the bus stop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the schedule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 home randomly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your experience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Postpone until the last second when the app tell you to leave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 tactic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tactic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 tactic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tactic</a:t>
            </a:r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AFA4D9-CD78-4910-A4C0-544806414D85}"/>
              </a:ext>
            </a:extLst>
          </p:cNvPr>
          <p:cNvSpPr txBox="1"/>
          <p:nvPr/>
        </p:nvSpPr>
        <p:spPr>
          <a:xfrm>
            <a:off x="2266842" y="539083"/>
            <a:ext cx="5161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Aka, how good are these trip planning strategy</a:t>
            </a:r>
          </a:p>
        </p:txBody>
      </p:sp>
    </p:spTree>
    <p:extLst>
      <p:ext uri="{BB962C8B-B14F-4D97-AF65-F5344CB8AC3E}">
        <p14:creationId xmlns:p14="http://schemas.microsoft.com/office/powerpoint/2010/main" val="1888859067"/>
      </p:ext>
    </p:extLst>
  </p:cSld>
  <p:clrMapOvr>
    <a:masterClrMapping/>
  </p:clrMapOvr>
  <p:transition spd="slow" advClick="0" advTm="20000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 a well-optimized time buffer before the app’s suggested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088582" y="161338"/>
            <a:ext cx="33217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prudent tactic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at the bus stop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the schedule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 home randomly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your experience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Postpone until the last second when the app tell you to leave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 tactic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tactic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 tactic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tactic</a:t>
            </a:r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52220"/>
      </p:ext>
    </p:extLst>
  </p:cSld>
  <p:clrMapOvr>
    <a:masterClrMapping/>
  </p:clrMapOvr>
  <p:transition spd="slow" advClick="0" advTm="20000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111"/>
          <a:stretch/>
        </p:blipFill>
        <p:spPr>
          <a:xfrm>
            <a:off x="3590925" y="1000125"/>
            <a:ext cx="2171700" cy="3009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472"/>
          <a:stretch/>
        </p:blipFill>
        <p:spPr>
          <a:xfrm>
            <a:off x="3590925" y="4010025"/>
            <a:ext cx="2171700" cy="2847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075" y="4924722"/>
            <a:ext cx="2838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 a well-optimized time buffer before the app’s suggested 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3088582" y="161338"/>
            <a:ext cx="33217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10325" y="51938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prudent tactic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0075" y="6171664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Live at the bus stop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9125" y="4231778"/>
            <a:ext cx="241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the schedule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9125" y="2307728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Leave home randomly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9125" y="3269753"/>
            <a:ext cx="285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Follow your experience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0075" y="951011"/>
            <a:ext cx="3105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Postpone until the last second when the app tell you to leave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10325" y="423177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Schedule tactic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38899" y="326975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Empirical tactic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38899" y="2307728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Arbitrary tactic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38899" y="1345703"/>
            <a:ext cx="2619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Greedy tactic</a:t>
            </a:r>
          </a:p>
        </p:txBody>
      </p:sp>
      <p:sp>
        <p:nvSpPr>
          <p:cNvPr id="8" name="Half Frame 7"/>
          <p:cNvSpPr/>
          <p:nvPr/>
        </p:nvSpPr>
        <p:spPr>
          <a:xfrm rot="2709102">
            <a:off x="6980786" y="1865420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Half Frame 21"/>
          <p:cNvSpPr/>
          <p:nvPr/>
        </p:nvSpPr>
        <p:spPr>
          <a:xfrm rot="2709102">
            <a:off x="6980786" y="2820548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Half Frame 22"/>
          <p:cNvSpPr/>
          <p:nvPr/>
        </p:nvSpPr>
        <p:spPr>
          <a:xfrm rot="2709102">
            <a:off x="6999835" y="3767019"/>
            <a:ext cx="609600" cy="619125"/>
          </a:xfrm>
          <a:prstGeom prst="halfFrame">
            <a:avLst>
              <a:gd name="adj1" fmla="val 23958"/>
              <a:gd name="adj2" fmla="val 223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6930974" y="4257863"/>
            <a:ext cx="747320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boto"/>
              </a:rPr>
              <a:t>≈</a:t>
            </a:r>
            <a:endParaRPr lang="en-US" sz="8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40561"/>
      </p:ext>
    </p:extLst>
  </p:cSld>
  <p:clrMapOvr>
    <a:masterClrMapping/>
  </p:clrMapOvr>
  <p:transition spd="slow" advClick="0" advTm="20000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Does mobile apps help save time?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7350" y="5210175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helping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57850" y="3484007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Helping</a:t>
            </a:r>
          </a:p>
        </p:txBody>
      </p:sp>
      <p:sp>
        <p:nvSpPr>
          <p:cNvPr id="8" name="Up-Down Arrow 7"/>
          <p:cNvSpPr/>
          <p:nvPr/>
        </p:nvSpPr>
        <p:spPr>
          <a:xfrm>
            <a:off x="6000750" y="3853339"/>
            <a:ext cx="219075" cy="1433036"/>
          </a:xfrm>
          <a:prstGeom prst="upDownArrow">
            <a:avLst/>
          </a:prstGeom>
          <a:gradFill>
            <a:gsLst>
              <a:gs pos="0">
                <a:srgbClr val="FF0000"/>
              </a:gs>
              <a:gs pos="56000">
                <a:srgbClr val="FFFF00"/>
              </a:gs>
              <a:gs pos="100000">
                <a:srgbClr val="0070C0"/>
              </a:gs>
            </a:gsLst>
            <a:lin ang="162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 rot="10800000">
            <a:off x="2486024" y="5394842"/>
            <a:ext cx="2314575" cy="3693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33700" y="510170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 direction</a:t>
            </a:r>
          </a:p>
        </p:txBody>
      </p:sp>
    </p:spTree>
    <p:extLst>
      <p:ext uri="{BB962C8B-B14F-4D97-AF65-F5344CB8AC3E}">
        <p14:creationId xmlns:p14="http://schemas.microsoft.com/office/powerpoint/2010/main" val="2976817251"/>
      </p:ext>
    </p:extLst>
  </p:cSld>
  <p:clrMapOvr>
    <a:masterClrMapping/>
  </p:clrMapOvr>
  <p:transition spd="slow" advClick="0" advTm="20000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Does mobile apps help save time?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8868" y="4883191"/>
            <a:ext cx="20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Start: Not helping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2970" y="1315700"/>
            <a:ext cx="23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Destination: Helping</a:t>
            </a:r>
          </a:p>
        </p:txBody>
      </p:sp>
      <p:sp>
        <p:nvSpPr>
          <p:cNvPr id="7" name="Left Arrow 6"/>
          <p:cNvSpPr/>
          <p:nvPr/>
        </p:nvSpPr>
        <p:spPr>
          <a:xfrm>
            <a:off x="2143760" y="5167630"/>
            <a:ext cx="3935095" cy="653574"/>
          </a:xfrm>
          <a:prstGeom prst="leftArrow">
            <a:avLst/>
          </a:prstGeom>
          <a:gradFill>
            <a:gsLst>
              <a:gs pos="100000">
                <a:srgbClr val="FFFF00"/>
              </a:gs>
              <a:gs pos="0">
                <a:srgbClr val="C000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4782477">
            <a:off x="24564" y="3155312"/>
            <a:ext cx="3456514" cy="653574"/>
          </a:xfrm>
          <a:prstGeom prst="leftArrow">
            <a:avLst/>
          </a:prstGeom>
          <a:gradFill>
            <a:gsLst>
              <a:gs pos="100000">
                <a:srgbClr val="0070C0"/>
              </a:gs>
              <a:gs pos="0">
                <a:srgbClr val="FFFF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79" y="2752950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Live </a:t>
            </a:r>
            <a:r>
              <a:rPr lang="en-US" sz="2800" dirty="0">
                <a:solidFill>
                  <a:srgbClr val="00B0F0"/>
                </a:solidFill>
              </a:rPr>
              <a:t>near</a:t>
            </a:r>
            <a:r>
              <a:rPr lang="en-US" sz="2800" dirty="0">
                <a:solidFill>
                  <a:schemeClr val="bg1"/>
                </a:solidFill>
              </a:rPr>
              <a:t> the destination;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Real-time information </a:t>
            </a:r>
            <a:r>
              <a:rPr lang="en-US" sz="2800" dirty="0">
                <a:solidFill>
                  <a:srgbClr val="00B0F0"/>
                </a:solidFill>
              </a:rPr>
              <a:t>helps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more</a:t>
            </a:r>
            <a:r>
              <a:rPr lang="en-US" sz="28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19187952"/>
      </p:ext>
    </p:extLst>
  </p:cSld>
  <p:clrMapOvr>
    <a:masterClrMapping/>
  </p:clrMapOvr>
  <p:transition spd="slow" advClick="0" advTm="20000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 result for public trans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18552"/>
            <a:ext cx="9296400" cy="506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imgsa.baidu.com/timg?image&amp;quality=80&amp;size=b9999_10000&amp;sec=1554681889587&amp;di=7c4183243ee9b48e868620ca7dd9547c&amp;imgtype=0&amp;src=http%3A%2F%2Fstatic.holidu.com%2Fregion%2F30329%2Fl%2F13916.jpg">
            <a:extLst>
              <a:ext uri="{FF2B5EF4-FFF2-40B4-BE49-F238E27FC236}">
                <a16:creationId xmlns:a16="http://schemas.microsoft.com/office/drawing/2014/main" id="{A9AA995E-8347-42CE-91F1-FA6B7D2B6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32" b="8771"/>
          <a:stretch/>
        </p:blipFill>
        <p:spPr bwMode="auto">
          <a:xfrm>
            <a:off x="0" y="4240634"/>
            <a:ext cx="9144000" cy="26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54681889599&amp;di=e2d79abac8615492e4f3f613c00248d1&amp;imgtype=0&amp;src=http%3A%2F%2Fres.klook.com%2Fimages%2Ffl_lossy.progressive%2Cq_65%2Fc_fill%2Cw_1295%2Ch_720%2Cf_auto%2Fw_80%2Cx_15%2Cy_15%2Cg_south_west%2Cl_klook_water%2Factivities%2Fdknupk6lpxmmsijjbqdj%2FTokyoNaritaInternationalAirport%2528NRT%2529Limousin">
            <a:extLst>
              <a:ext uri="{FF2B5EF4-FFF2-40B4-BE49-F238E27FC236}">
                <a16:creationId xmlns:a16="http://schemas.microsoft.com/office/drawing/2014/main" id="{437246EE-6281-4AFC-8B2B-788ED9E76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89" b="19621"/>
          <a:stretch/>
        </p:blipFill>
        <p:spPr bwMode="auto">
          <a:xfrm>
            <a:off x="0" y="2042930"/>
            <a:ext cx="9144000" cy="2617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" y="1611372"/>
            <a:ext cx="60706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Everything             Wrong 			with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49120" y="3100756"/>
            <a:ext cx="5892800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 Black" panose="020B0A04020102020204" pitchFamily="34" charset="0"/>
              </a:rPr>
              <a:t>The way you used public Transit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0760" y="4604225"/>
            <a:ext cx="758952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In 7 minutes or less…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42360" y="5813768"/>
            <a:ext cx="2306320" cy="40011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(Jargons!)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99280" y="6257164"/>
            <a:ext cx="79248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Bahnschrift SemiLight" panose="020B0502040204020203" pitchFamily="34" charset="0"/>
              </a:rPr>
              <a:t>Duh…</a:t>
            </a:r>
          </a:p>
        </p:txBody>
      </p:sp>
    </p:spTree>
    <p:extLst>
      <p:ext uri="{BB962C8B-B14F-4D97-AF65-F5344CB8AC3E}">
        <p14:creationId xmlns:p14="http://schemas.microsoft.com/office/powerpoint/2010/main" val="1362878375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2"/>
          <a:stretch/>
        </p:blipFill>
        <p:spPr>
          <a:xfrm>
            <a:off x="-1" y="792480"/>
            <a:ext cx="9144000" cy="6166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Does mobile apps help save time?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08868" y="4883191"/>
            <a:ext cx="2030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Start: Not helping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2970" y="1315700"/>
            <a:ext cx="2348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Destination: Helping</a:t>
            </a:r>
          </a:p>
        </p:txBody>
      </p:sp>
      <p:sp>
        <p:nvSpPr>
          <p:cNvPr id="7" name="Left Arrow 6"/>
          <p:cNvSpPr/>
          <p:nvPr/>
        </p:nvSpPr>
        <p:spPr>
          <a:xfrm>
            <a:off x="2143760" y="5167630"/>
            <a:ext cx="3935095" cy="653574"/>
          </a:xfrm>
          <a:prstGeom prst="leftArrow">
            <a:avLst/>
          </a:prstGeom>
          <a:gradFill>
            <a:gsLst>
              <a:gs pos="100000">
                <a:srgbClr val="FFFF00"/>
              </a:gs>
              <a:gs pos="0">
                <a:srgbClr val="C000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4782477">
            <a:off x="24564" y="3155312"/>
            <a:ext cx="3456514" cy="653574"/>
          </a:xfrm>
          <a:prstGeom prst="leftArrow">
            <a:avLst/>
          </a:prstGeom>
          <a:gradFill>
            <a:gsLst>
              <a:gs pos="100000">
                <a:srgbClr val="0070C0"/>
              </a:gs>
              <a:gs pos="0">
                <a:srgbClr val="FFFF00"/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68879" y="2752950"/>
            <a:ext cx="42062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Live </a:t>
            </a:r>
            <a:r>
              <a:rPr lang="en-US" sz="2800" dirty="0">
                <a:solidFill>
                  <a:srgbClr val="00B0F0"/>
                </a:solidFill>
              </a:rPr>
              <a:t>near</a:t>
            </a:r>
            <a:r>
              <a:rPr lang="en-US" sz="2800" dirty="0">
                <a:solidFill>
                  <a:schemeClr val="bg1"/>
                </a:solidFill>
              </a:rPr>
              <a:t> the destination;</a:t>
            </a:r>
          </a:p>
          <a:p>
            <a:r>
              <a:rPr lang="en-US" sz="2800" dirty="0">
                <a:solidFill>
                  <a:schemeClr val="bg1"/>
                </a:solidFill>
              </a:rPr>
              <a:t>Real-time information </a:t>
            </a:r>
            <a:r>
              <a:rPr lang="en-US" sz="2800" dirty="0">
                <a:solidFill>
                  <a:srgbClr val="00B0F0"/>
                </a:solidFill>
              </a:rPr>
              <a:t>helps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>
                <a:solidFill>
                  <a:srgbClr val="00B0F0"/>
                </a:solidFill>
              </a:rPr>
              <a:t>more</a:t>
            </a:r>
            <a:r>
              <a:rPr lang="en-US" sz="2800" dirty="0">
                <a:solidFill>
                  <a:schemeClr val="bg1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75344918"/>
      </p:ext>
    </p:extLst>
  </p:cSld>
  <p:clrMapOvr>
    <a:masterClrMapping/>
  </p:clrMapOvr>
  <p:transition spd="slow" advClick="0" advTm="20000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âwalking to catch busâçå¾çæç´¢ç»æ">
            <a:extLst>
              <a:ext uri="{FF2B5EF4-FFF2-40B4-BE49-F238E27FC236}">
                <a16:creationId xmlns:a16="http://schemas.microsoft.com/office/drawing/2014/main" id="{4B368461-101D-46A3-A6B4-887B320CF0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36" r="208"/>
          <a:stretch/>
        </p:blipFill>
        <p:spPr bwMode="auto">
          <a:xfrm>
            <a:off x="0" y="1619250"/>
            <a:ext cx="9124950" cy="4238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4FD27B4-DA84-47A6-960C-647BA396CD80}"/>
              </a:ext>
            </a:extLst>
          </p:cNvPr>
          <p:cNvSpPr/>
          <p:nvPr/>
        </p:nvSpPr>
        <p:spPr>
          <a:xfrm>
            <a:off x="470042" y="5643490"/>
            <a:ext cx="8203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/>
            </a:br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James Robertson, 56, of Detroit walks toward Woodward Avenue to catch his morning bus to Somerset Collection in Troy before walking to his job at Schain Mold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013446" y="161338"/>
            <a:ext cx="511710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Distance from home</a:t>
            </a:r>
          </a:p>
        </p:txBody>
      </p:sp>
    </p:spTree>
    <p:extLst>
      <p:ext uri="{BB962C8B-B14F-4D97-AF65-F5344CB8AC3E}">
        <p14:creationId xmlns:p14="http://schemas.microsoft.com/office/powerpoint/2010/main" val="2136921535"/>
      </p:ext>
    </p:extLst>
  </p:cSld>
  <p:clrMapOvr>
    <a:masterClrMapping/>
  </p:clrMapOvr>
  <p:transition spd="slow" advClick="0" advTm="20000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79586" b="30624"/>
          <a:stretch/>
        </p:blipFill>
        <p:spPr bwMode="auto">
          <a:xfrm>
            <a:off x="4571999" y="963420"/>
            <a:ext cx="1866615" cy="413034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90218" y="151226"/>
            <a:ext cx="856356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Does mobile apps help save time?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0788" y="2466363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helping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41227" y="2735918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Helping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33700" y="5101709"/>
            <a:ext cx="186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Bus direction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446" y="3295190"/>
            <a:ext cx="4231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Live </a:t>
            </a:r>
            <a:r>
              <a:rPr lang="en-US" sz="2400" dirty="0">
                <a:solidFill>
                  <a:srgbClr val="C00000"/>
                </a:solidFill>
              </a:rPr>
              <a:t>further</a:t>
            </a:r>
            <a:r>
              <a:rPr lang="en-US" sz="2400" dirty="0"/>
              <a:t> from the stop;</a:t>
            </a:r>
          </a:p>
          <a:p>
            <a:r>
              <a:rPr lang="en-US" sz="2400" dirty="0"/>
              <a:t>real-time information/apps </a:t>
            </a:r>
            <a:r>
              <a:rPr lang="en-US" sz="2400" dirty="0">
                <a:solidFill>
                  <a:srgbClr val="C00000"/>
                </a:solidFill>
              </a:rPr>
              <a:t>help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C00000"/>
                </a:solidFill>
              </a:rPr>
              <a:t>less</a:t>
            </a:r>
            <a:r>
              <a:rPr lang="en-US" sz="2400" dirty="0"/>
              <a:t>!</a:t>
            </a:r>
          </a:p>
        </p:txBody>
      </p:sp>
      <p:pic>
        <p:nvPicPr>
          <p:cNvPr id="11" name="Picture 1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19" t="82203" r="44884" b="5566"/>
          <a:stretch/>
        </p:blipFill>
        <p:spPr bwMode="auto">
          <a:xfrm>
            <a:off x="4545560" y="5650312"/>
            <a:ext cx="3584027" cy="80029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ight Arrow 12"/>
          <p:cNvSpPr/>
          <p:nvPr/>
        </p:nvSpPr>
        <p:spPr>
          <a:xfrm rot="21004647">
            <a:off x="5239349" y="2947071"/>
            <a:ext cx="1483360" cy="287830"/>
          </a:xfrm>
          <a:prstGeom prst="rightArrow">
            <a:avLst/>
          </a:prstGeom>
          <a:gradFill>
            <a:gsLst>
              <a:gs pos="0">
                <a:srgbClr val="0070C0"/>
              </a:gs>
              <a:gs pos="50000">
                <a:srgbClr val="FFFF00"/>
              </a:gs>
              <a:gs pos="100000">
                <a:srgbClr val="C00000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6200000">
            <a:off x="6525764" y="5190659"/>
            <a:ext cx="1483360" cy="287830"/>
          </a:xfrm>
          <a:prstGeom prst="rightArrow">
            <a:avLst/>
          </a:prstGeom>
          <a:gradFill>
            <a:gsLst>
              <a:gs pos="0">
                <a:srgbClr val="0070C0"/>
              </a:gs>
              <a:gs pos="50000">
                <a:srgbClr val="FFFF00"/>
              </a:gs>
              <a:gs pos="100000">
                <a:srgbClr val="C00000"/>
              </a:gs>
            </a:gsLst>
            <a:lin ang="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587638" y="5865791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Helping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411359" y="4491106"/>
            <a:ext cx="1466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 helping</a:t>
            </a:r>
          </a:p>
        </p:txBody>
      </p:sp>
    </p:spTree>
    <p:extLst>
      <p:ext uri="{BB962C8B-B14F-4D97-AF65-F5344CB8AC3E}">
        <p14:creationId xmlns:p14="http://schemas.microsoft.com/office/powerpoint/2010/main" val="4106416666"/>
      </p:ext>
    </p:extLst>
  </p:cSld>
  <p:clrMapOvr>
    <a:masterClrMapping/>
  </p:clrMapOvr>
  <p:transition spd="slow" advClick="0" advTm="20000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60320" y="2834640"/>
            <a:ext cx="417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Thanks!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60320" y="3910370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liu.6544@osu.edu</a:t>
            </a:r>
          </a:p>
        </p:txBody>
      </p:sp>
    </p:spTree>
    <p:extLst>
      <p:ext uri="{BB962C8B-B14F-4D97-AF65-F5344CB8AC3E}">
        <p14:creationId xmlns:p14="http://schemas.microsoft.com/office/powerpoint/2010/main" val="1715006673"/>
      </p:ext>
    </p:extLst>
  </p:cSld>
  <p:clrMapOvr>
    <a:masterClrMapping/>
  </p:clrMapOvr>
  <p:transition spd="slow" advClick="0" advTm="20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 result for miss a bus">
            <a:extLst>
              <a:ext uri="{FF2B5EF4-FFF2-40B4-BE49-F238E27FC236}">
                <a16:creationId xmlns:a16="http://schemas.microsoft.com/office/drawing/2014/main" id="{66E7C37B-A785-4AEA-B546-FBE2C3F05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9413"/>
            <a:ext cx="9144000" cy="609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7923406-CFD1-4CFE-A1D9-4EC8B7B2C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5516636" y="3352800"/>
            <a:ext cx="3627364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7054583"/>
      </p:ext>
    </p:extLst>
  </p:cSld>
  <p:clrMapOvr>
    <a:masterClrMapping/>
  </p:clrMapOvr>
  <p:transition spd="slow" advClick="0" advTm="20000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Image result for miss the bus spongebob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951" y="479845"/>
            <a:ext cx="5892800" cy="441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995201" y="5086350"/>
            <a:ext cx="54483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To minimize the waiting time!</a:t>
            </a:r>
          </a:p>
        </p:txBody>
      </p:sp>
    </p:spTree>
    <p:extLst>
      <p:ext uri="{BB962C8B-B14F-4D97-AF65-F5344CB8AC3E}">
        <p14:creationId xmlns:p14="http://schemas.microsoft.com/office/powerpoint/2010/main" val="1977102297"/>
      </p:ext>
    </p:extLst>
  </p:cSld>
  <p:clrMapOvr>
    <a:masterClrMapping/>
  </p:clrMapOvr>
  <p:transition spd="slow" advClick="0" advTm="20000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1948913" y="225786"/>
            <a:ext cx="55408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j-lt"/>
                <a:ea typeface="等线" panose="02010600030101010101" pitchFamily="2" charset="-122"/>
              </a:rPr>
              <a:t>Trip planning strategy</a:t>
            </a:r>
            <a:endParaRPr lang="en-US" sz="40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6311" y="1463039"/>
            <a:ext cx="8006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How to plan your trip?</a:t>
            </a:r>
          </a:p>
          <a:p>
            <a:pPr algn="ctr"/>
            <a:r>
              <a:rPr lang="en-US" sz="4000" dirty="0"/>
              <a:t>When to leave for the bus?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120" y="3190240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just leave home randomly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17040" y="5191760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wait the last minute until the mobile app nudged 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05231" y="3190240"/>
            <a:ext cx="242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follow the schedule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66111" y="5297825"/>
            <a:ext cx="2428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I’ll leave a buffer in front of the app suggested time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31342" y="3097907"/>
            <a:ext cx="2428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about I live at stop</a:t>
            </a:r>
          </a:p>
        </p:txBody>
      </p:sp>
    </p:spTree>
    <p:extLst>
      <p:ext uri="{BB962C8B-B14F-4D97-AF65-F5344CB8AC3E}">
        <p14:creationId xmlns:p14="http://schemas.microsoft.com/office/powerpoint/2010/main" val="1557791426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854334" y="149364"/>
            <a:ext cx="3837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Arbitrary tactic</a:t>
            </a:r>
          </a:p>
        </p:txBody>
      </p:sp>
      <p:pic>
        <p:nvPicPr>
          <p:cNvPr id="8196" name="Picture 4" descr="Image result for catch a bus">
            <a:extLst>
              <a:ext uri="{FF2B5EF4-FFF2-40B4-BE49-F238E27FC236}">
                <a16:creationId xmlns:a16="http://schemas.microsoft.com/office/drawing/2014/main" id="{44BAA6D0-9751-4ED6-91A6-2BA4667FE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64" y="1803796"/>
            <a:ext cx="6953250" cy="39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51344"/>
      </p:ext>
    </p:extLst>
  </p:cSld>
  <p:clrMapOvr>
    <a:masterClrMapping/>
  </p:clrMapOvr>
  <p:transition spd="slow" advClick="0" advTm="20000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598543" y="201367"/>
            <a:ext cx="39469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Schedule tactic</a:t>
            </a:r>
          </a:p>
        </p:txBody>
      </p:sp>
      <p:pic>
        <p:nvPicPr>
          <p:cNvPr id="8194" name="Picture 2" descr="Image result for japanese commuter waiting">
            <a:extLst>
              <a:ext uri="{FF2B5EF4-FFF2-40B4-BE49-F238E27FC236}">
                <a16:creationId xmlns:a16="http://schemas.microsoft.com/office/drawing/2014/main" id="{624F9C36-0BC9-427C-BFE5-D055EE2BA1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401005"/>
            <a:ext cx="71437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38151"/>
      </p:ext>
    </p:extLst>
  </p:cSld>
  <p:clrMapOvr>
    <a:masterClrMapping/>
  </p:clrMapOvr>
  <p:transition spd="slow" advClick="0" advTm="20000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FFE0DC-9EBB-4A63-8DED-9933BA391DCB}"/>
              </a:ext>
            </a:extLst>
          </p:cNvPr>
          <p:cNvSpPr/>
          <p:nvPr/>
        </p:nvSpPr>
        <p:spPr>
          <a:xfrm>
            <a:off x="2598543" y="201367"/>
            <a:ext cx="397897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>
                <a:latin typeface="+mj-lt"/>
                <a:ea typeface="等线" panose="02010600030101010101" pitchFamily="2" charset="-122"/>
              </a:rPr>
              <a:t>Empirical tactic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852" y="1043372"/>
            <a:ext cx="6312355" cy="581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858976"/>
      </p:ext>
    </p:extLst>
  </p:cSld>
  <p:clrMapOvr>
    <a:masterClrMapping/>
  </p:clrMapOvr>
  <p:transition spd="slow" advClick="0" advTm="20000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75A6B5C-133C-4936-8F76-0A0842F07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44" y="0"/>
            <a:ext cx="3336324" cy="685800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7DC6F05-5CFC-403F-9445-BEE7BACDE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30" y="0"/>
            <a:ext cx="3336324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304FB0-DFBE-4BDB-820D-937A6A745025}"/>
              </a:ext>
            </a:extLst>
          </p:cNvPr>
          <p:cNvSpPr/>
          <p:nvPr/>
        </p:nvSpPr>
        <p:spPr>
          <a:xfrm>
            <a:off x="5285064" y="2877424"/>
            <a:ext cx="570452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1E009F-D908-4FA0-99EF-E6910935F099}"/>
              </a:ext>
            </a:extLst>
          </p:cNvPr>
          <p:cNvSpPr/>
          <p:nvPr/>
        </p:nvSpPr>
        <p:spPr>
          <a:xfrm>
            <a:off x="7425654" y="0"/>
            <a:ext cx="803946" cy="226503"/>
          </a:xfrm>
          <a:prstGeom prst="ellipse">
            <a:avLst/>
          </a:prstGeom>
          <a:noFill/>
          <a:ln w="28575">
            <a:solidFill>
              <a:srgbClr val="BB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Image result for modern problems require modern solutions">
            <a:extLst>
              <a:ext uri="{FF2B5EF4-FFF2-40B4-BE49-F238E27FC236}">
                <a16:creationId xmlns:a16="http://schemas.microsoft.com/office/drawing/2014/main" id="{99DD52DB-D8E0-49C4-AA86-2462F617BF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8"/>
          <a:stretch/>
        </p:blipFill>
        <p:spPr bwMode="auto">
          <a:xfrm>
            <a:off x="1800225" y="1034636"/>
            <a:ext cx="5785706" cy="446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335587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3488</TotalTime>
  <Words>465</Words>
  <Application>Microsoft Office PowerPoint</Application>
  <PresentationFormat>On-screen Show (4:3)</PresentationFormat>
  <Paragraphs>102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Roboto</vt:lpstr>
      <vt:lpstr>Microsoft YaHei</vt:lpstr>
      <vt:lpstr>Arial</vt:lpstr>
      <vt:lpstr>Arial Black</vt:lpstr>
      <vt:lpstr>Bahnschrift SemiLight</vt:lpstr>
      <vt:lpstr>Calibri</vt:lpstr>
      <vt:lpstr>2_Title Slide</vt:lpstr>
      <vt:lpstr>Content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OSU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Jacquie Aberegg</dc:creator>
  <cp:keywords/>
  <dc:description/>
  <cp:lastModifiedBy>Luyu Liu</cp:lastModifiedBy>
  <cp:revision>206</cp:revision>
  <cp:lastPrinted>2013-08-13T14:25:08Z</cp:lastPrinted>
  <dcterms:created xsi:type="dcterms:W3CDTF">2013-05-24T18:55:25Z</dcterms:created>
  <dcterms:modified xsi:type="dcterms:W3CDTF">2020-03-19T22:36:52Z</dcterms:modified>
  <cp:category/>
</cp:coreProperties>
</file>